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mov" ContentType="video/quicktime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82"/>
  </p:normalViewPr>
  <p:slideViewPr>
    <p:cSldViewPr snapToGrid="0" snapToObjects="1">
      <p:cViewPr varScale="1">
        <p:scale>
          <a:sx n="121" d="100"/>
          <a:sy n="121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Volumes/G-DRIVE%20mobile%20USB/Cello%20Research/Spreadsheets/5.2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Sum of Intensities - Separated</a:t>
            </a:r>
            <a:r>
              <a:rPr lang="en-US" baseline="0" dirty="0"/>
              <a:t> by String</a:t>
            </a:r>
            <a:endParaRPr lang="en-US" dirty="0"/>
          </a:p>
        </c:rich>
      </c:tx>
      <c:layout>
        <c:manualLayout>
          <c:xMode val="edge"/>
          <c:yMode val="edge"/>
          <c:x val="0.377149412443673"/>
          <c:y val="0.305273617782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327372395889206"/>
          <c:y val="0.162868567210349"/>
          <c:w val="0.936775622733807"/>
          <c:h val="0.79539422806524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'2m Charts'!$H$22</c:f>
              <c:strCache>
                <c:ptCount val="1"/>
                <c:pt idx="0">
                  <c:v>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'2m Charts'!$G$23:$G$41</c:f>
              <c:strCache>
                <c:ptCount val="19"/>
                <c:pt idx="0">
                  <c:v>AO</c:v>
                </c:pt>
                <c:pt idx="1">
                  <c:v>AF</c:v>
                </c:pt>
                <c:pt idx="2">
                  <c:v>ART</c:v>
                </c:pt>
                <c:pt idx="5">
                  <c:v>DO</c:v>
                </c:pt>
                <c:pt idx="6">
                  <c:v>DF</c:v>
                </c:pt>
                <c:pt idx="7">
                  <c:v>DRT</c:v>
                </c:pt>
                <c:pt idx="10">
                  <c:v>GO</c:v>
                </c:pt>
                <c:pt idx="11">
                  <c:v>GF</c:v>
                </c:pt>
                <c:pt idx="12">
                  <c:v>GRT1</c:v>
                </c:pt>
                <c:pt idx="13">
                  <c:v>GRT2</c:v>
                </c:pt>
                <c:pt idx="16">
                  <c:v>CO</c:v>
                </c:pt>
                <c:pt idx="17">
                  <c:v>CF</c:v>
                </c:pt>
                <c:pt idx="18">
                  <c:v>CRT</c:v>
                </c:pt>
              </c:strCache>
            </c:strRef>
          </c:cat>
          <c:val>
            <c:numRef>
              <c:f>'2m Charts'!$H$23:$H$41</c:f>
              <c:numCache>
                <c:formatCode>General</c:formatCode>
                <c:ptCount val="19"/>
                <c:pt idx="0">
                  <c:v>158.2</c:v>
                </c:pt>
                <c:pt idx="1">
                  <c:v>101.2</c:v>
                </c:pt>
                <c:pt idx="2">
                  <c:v>80.3</c:v>
                </c:pt>
                <c:pt idx="5">
                  <c:v>108.6</c:v>
                </c:pt>
                <c:pt idx="6">
                  <c:v>52.3</c:v>
                </c:pt>
                <c:pt idx="7">
                  <c:v>68.4</c:v>
                </c:pt>
                <c:pt idx="10">
                  <c:v>83.0</c:v>
                </c:pt>
                <c:pt idx="11">
                  <c:v>88.5</c:v>
                </c:pt>
                <c:pt idx="12">
                  <c:v>91.7</c:v>
                </c:pt>
                <c:pt idx="13">
                  <c:v>107.8</c:v>
                </c:pt>
                <c:pt idx="16">
                  <c:v>73.3</c:v>
                </c:pt>
                <c:pt idx="17">
                  <c:v>79.2</c:v>
                </c:pt>
                <c:pt idx="18">
                  <c:v>86.7</c:v>
                </c:pt>
              </c:numCache>
            </c:numRef>
          </c:val>
        </c:ser>
        <c:ser>
          <c:idx val="1"/>
          <c:order val="1"/>
          <c:tx>
            <c:strRef>
              <c:f>'2m Charts'!$I$22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'2m Charts'!$G$23:$G$41</c:f>
              <c:strCache>
                <c:ptCount val="19"/>
                <c:pt idx="0">
                  <c:v>AO</c:v>
                </c:pt>
                <c:pt idx="1">
                  <c:v>AF</c:v>
                </c:pt>
                <c:pt idx="2">
                  <c:v>ART</c:v>
                </c:pt>
                <c:pt idx="5">
                  <c:v>DO</c:v>
                </c:pt>
                <c:pt idx="6">
                  <c:v>DF</c:v>
                </c:pt>
                <c:pt idx="7">
                  <c:v>DRT</c:v>
                </c:pt>
                <c:pt idx="10">
                  <c:v>GO</c:v>
                </c:pt>
                <c:pt idx="11">
                  <c:v>GF</c:v>
                </c:pt>
                <c:pt idx="12">
                  <c:v>GRT1</c:v>
                </c:pt>
                <c:pt idx="13">
                  <c:v>GRT2</c:v>
                </c:pt>
                <c:pt idx="16">
                  <c:v>CO</c:v>
                </c:pt>
                <c:pt idx="17">
                  <c:v>CF</c:v>
                </c:pt>
                <c:pt idx="18">
                  <c:v>CRT</c:v>
                </c:pt>
              </c:strCache>
            </c:strRef>
          </c:cat>
          <c:val>
            <c:numRef>
              <c:f>'2m Charts'!$I$23:$I$41</c:f>
              <c:numCache>
                <c:formatCode>General</c:formatCode>
                <c:ptCount val="19"/>
                <c:pt idx="0">
                  <c:v>145.8</c:v>
                </c:pt>
                <c:pt idx="1">
                  <c:v>95.4</c:v>
                </c:pt>
                <c:pt idx="2">
                  <c:v>96.5</c:v>
                </c:pt>
                <c:pt idx="5">
                  <c:v>133.0</c:v>
                </c:pt>
                <c:pt idx="6">
                  <c:v>34.3</c:v>
                </c:pt>
                <c:pt idx="7">
                  <c:v>95.9</c:v>
                </c:pt>
                <c:pt idx="10">
                  <c:v>104.8</c:v>
                </c:pt>
                <c:pt idx="11">
                  <c:v>65.2</c:v>
                </c:pt>
                <c:pt idx="12">
                  <c:v>96.6</c:v>
                </c:pt>
                <c:pt idx="13">
                  <c:v>140.6</c:v>
                </c:pt>
                <c:pt idx="16">
                  <c:v>96.0</c:v>
                </c:pt>
                <c:pt idx="17">
                  <c:v>94.8</c:v>
                </c:pt>
                <c:pt idx="18">
                  <c:v>69.2</c:v>
                </c:pt>
              </c:numCache>
            </c:numRef>
          </c:val>
        </c:ser>
        <c:ser>
          <c:idx val="2"/>
          <c:order val="2"/>
          <c:tx>
            <c:strRef>
              <c:f>'2m Charts'!$J$22</c:f>
              <c:strCache>
                <c:ptCount val="1"/>
                <c:pt idx="0">
                  <c:v>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'2m Charts'!$G$23:$G$41</c:f>
              <c:strCache>
                <c:ptCount val="19"/>
                <c:pt idx="0">
                  <c:v>AO</c:v>
                </c:pt>
                <c:pt idx="1">
                  <c:v>AF</c:v>
                </c:pt>
                <c:pt idx="2">
                  <c:v>ART</c:v>
                </c:pt>
                <c:pt idx="5">
                  <c:v>DO</c:v>
                </c:pt>
                <c:pt idx="6">
                  <c:v>DF</c:v>
                </c:pt>
                <c:pt idx="7">
                  <c:v>DRT</c:v>
                </c:pt>
                <c:pt idx="10">
                  <c:v>GO</c:v>
                </c:pt>
                <c:pt idx="11">
                  <c:v>GF</c:v>
                </c:pt>
                <c:pt idx="12">
                  <c:v>GRT1</c:v>
                </c:pt>
                <c:pt idx="13">
                  <c:v>GRT2</c:v>
                </c:pt>
                <c:pt idx="16">
                  <c:v>CO</c:v>
                </c:pt>
                <c:pt idx="17">
                  <c:v>CF</c:v>
                </c:pt>
                <c:pt idx="18">
                  <c:v>CRT</c:v>
                </c:pt>
              </c:strCache>
            </c:strRef>
          </c:cat>
          <c:val>
            <c:numRef>
              <c:f>'2m Charts'!$J$23:$J$41</c:f>
              <c:numCache>
                <c:formatCode>General</c:formatCode>
                <c:ptCount val="19"/>
                <c:pt idx="0">
                  <c:v>171.2</c:v>
                </c:pt>
                <c:pt idx="1">
                  <c:v>77.8</c:v>
                </c:pt>
                <c:pt idx="2">
                  <c:v>104.0</c:v>
                </c:pt>
                <c:pt idx="5">
                  <c:v>131.2</c:v>
                </c:pt>
                <c:pt idx="6">
                  <c:v>68.1</c:v>
                </c:pt>
                <c:pt idx="7">
                  <c:v>92.9</c:v>
                </c:pt>
                <c:pt idx="10">
                  <c:v>111.5</c:v>
                </c:pt>
                <c:pt idx="11">
                  <c:v>87.5</c:v>
                </c:pt>
                <c:pt idx="12">
                  <c:v>111.7</c:v>
                </c:pt>
                <c:pt idx="13">
                  <c:v>112.5</c:v>
                </c:pt>
                <c:pt idx="16">
                  <c:v>104.9</c:v>
                </c:pt>
                <c:pt idx="17">
                  <c:v>144.8</c:v>
                </c:pt>
                <c:pt idx="18">
                  <c:v>75.0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533344"/>
        <c:axId val="142535664"/>
        <c:axId val="142538496"/>
      </c:bar3DChart>
      <c:catAx>
        <c:axId val="14253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35664"/>
        <c:crosses val="autoZero"/>
        <c:auto val="1"/>
        <c:lblAlgn val="ctr"/>
        <c:lblOffset val="100"/>
        <c:noMultiLvlLbl val="0"/>
      </c:catAx>
      <c:valAx>
        <c:axId val="14253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33344"/>
        <c:crosses val="autoZero"/>
        <c:crossBetween val="between"/>
      </c:valAx>
      <c:serAx>
        <c:axId val="1425384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35664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F9F-0AD2-864B-AD84-0204E1FEA0E2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3C12DE8E-27AE-0F4A-9638-1FD41DB00F5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F9F-0AD2-864B-AD84-0204E1FEA0E2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DE8E-27AE-0F4A-9638-1FD41DB00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F9F-0AD2-864B-AD84-0204E1FEA0E2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DE8E-27AE-0F4A-9638-1FD41DB00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F9F-0AD2-864B-AD84-0204E1FEA0E2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DE8E-27AE-0F4A-9638-1FD41DB00F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F9F-0AD2-864B-AD84-0204E1FEA0E2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DE8E-27AE-0F4A-9638-1FD41DB00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F9F-0AD2-864B-AD84-0204E1FEA0E2}" type="datetimeFigureOut">
              <a:rPr lang="en-US" smtClean="0"/>
              <a:t>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DE8E-27AE-0F4A-9638-1FD41DB00F5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F9F-0AD2-864B-AD84-0204E1FEA0E2}" type="datetimeFigureOut">
              <a:rPr lang="en-US" smtClean="0"/>
              <a:t>1/3/18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DE8E-27AE-0F4A-9638-1FD41DB00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F9F-0AD2-864B-AD84-0204E1FEA0E2}" type="datetimeFigureOut">
              <a:rPr lang="en-US" smtClean="0"/>
              <a:t>1/3/18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DE8E-27AE-0F4A-9638-1FD41DB00F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F9F-0AD2-864B-AD84-0204E1FEA0E2}" type="datetimeFigureOut">
              <a:rPr lang="en-US" smtClean="0"/>
              <a:t>1/3/18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DE8E-27AE-0F4A-9638-1FD41DB00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F9F-0AD2-864B-AD84-0204E1FEA0E2}" type="datetimeFigureOut">
              <a:rPr lang="en-US" smtClean="0"/>
              <a:t>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DE8E-27AE-0F4A-9638-1FD41DB00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F9F-0AD2-864B-AD84-0204E1FEA0E2}" type="datetimeFigureOut">
              <a:rPr lang="en-US" smtClean="0"/>
              <a:t>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DE8E-27AE-0F4A-9638-1FD41DB00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106BF9F-0AD2-864B-AD84-0204E1FEA0E2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2DE8E-27AE-0F4A-9638-1FD41DB00F50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4879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Acoustic Cellos:  String and Body </a:t>
            </a:r>
            <a:r>
              <a:rPr lang="en-US" dirty="0" smtClean="0"/>
              <a:t>Resonances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Samantha Young and Gordon Ramsey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2" t="-1" r="16835" b="15801"/>
          <a:stretch/>
        </p:blipFill>
        <p:spPr>
          <a:xfrm>
            <a:off x="10972800" y="130606"/>
            <a:ext cx="1219200" cy="114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847" y="1631702"/>
            <a:ext cx="7796540" cy="3997828"/>
          </a:xfrm>
        </p:spPr>
        <p:txBody>
          <a:bodyPr/>
          <a:lstStyle/>
          <a:p>
            <a:r>
              <a:rPr lang="en-US" dirty="0"/>
              <a:t>Spring 2016:  Sound data was taken of the acoustic cello to demonstrate the plethora of harmonics </a:t>
            </a:r>
          </a:p>
          <a:p>
            <a:r>
              <a:rPr lang="en-US" dirty="0"/>
              <a:t>Spring 2017:  Extensive sound data was taken from different angles to determine the radiation.</a:t>
            </a:r>
          </a:p>
          <a:p>
            <a:r>
              <a:rPr lang="en-US" dirty="0"/>
              <a:t>Summer 2017: High speed video was taken of strings to investigate the possibility of motion tracking.</a:t>
            </a:r>
          </a:p>
          <a:p>
            <a:r>
              <a:rPr lang="en-US" dirty="0"/>
              <a:t>Fall 2017:  Video Analysis was performed to connect high speed video to sound measurements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615" y="545297"/>
            <a:ext cx="7958331" cy="1077229"/>
          </a:xfrm>
        </p:spPr>
        <p:txBody>
          <a:bodyPr/>
          <a:lstStyle/>
          <a:p>
            <a:r>
              <a:rPr lang="en-US" dirty="0" smtClean="0"/>
              <a:t>Sound Radiation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028573"/>
              </p:ext>
            </p:extLst>
          </p:nvPr>
        </p:nvGraphicFramePr>
        <p:xfrm>
          <a:off x="2442980" y="2598756"/>
          <a:ext cx="7925538" cy="4274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56161" y="734484"/>
            <a:ext cx="10005237" cy="3581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Three microphones recorded sound data from three different ‘perspectives’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Intensities measured from each mic were different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Mic 1 (Left) had the lowest sum of intensities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Notes between A</a:t>
            </a:r>
            <a:r>
              <a:rPr lang="en-US" baseline="-25000" dirty="0" smtClean="0"/>
              <a:t>2</a:t>
            </a:r>
            <a:r>
              <a:rPr lang="en-US" dirty="0" smtClean="0"/>
              <a:t>-G</a:t>
            </a:r>
            <a:r>
              <a:rPr lang="en-US" baseline="-25000" dirty="0" smtClean="0"/>
              <a:t>3</a:t>
            </a:r>
            <a:r>
              <a:rPr lang="en-US" dirty="0"/>
              <a:t> </a:t>
            </a:r>
            <a:r>
              <a:rPr lang="en-US" dirty="0" smtClean="0"/>
              <a:t>had the lowest percent fundamental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Theorized resonance of D</a:t>
            </a:r>
            <a:r>
              <a:rPr lang="en-US" baseline="-25000" dirty="0" smtClean="0"/>
              <a:t>3</a:t>
            </a:r>
            <a:r>
              <a:rPr lang="en-US" dirty="0" smtClean="0"/>
              <a:t>-F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737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Speed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5324" y="1492469"/>
            <a:ext cx="9224815" cy="4557475"/>
          </a:xfrm>
        </p:spPr>
        <p:txBody>
          <a:bodyPr/>
          <a:lstStyle/>
          <a:p>
            <a:r>
              <a:rPr lang="en-US" dirty="0" smtClean="0"/>
              <a:t>First in 400 fps for trial</a:t>
            </a:r>
          </a:p>
          <a:p>
            <a:pPr lvl="1"/>
            <a:r>
              <a:rPr lang="en-US" dirty="0" smtClean="0"/>
              <a:t>Played open string normally and recorded string movement from stick-slip to decay</a:t>
            </a:r>
          </a:p>
          <a:p>
            <a:pPr lvl="1"/>
            <a:r>
              <a:rPr lang="en-US" dirty="0" smtClean="0"/>
              <a:t>Video analysis from Vernier Logger Pro</a:t>
            </a:r>
          </a:p>
          <a:p>
            <a:r>
              <a:rPr lang="en-US" dirty="0" smtClean="0"/>
              <a:t>While meeting criteria for adequate points, a higher resolution was required</a:t>
            </a:r>
          </a:p>
          <a:p>
            <a:r>
              <a:rPr lang="en-US" dirty="0" smtClean="0"/>
              <a:t>1000 fps is proving to qualitatively look better, though analysis is difficult</a:t>
            </a:r>
          </a:p>
          <a:p>
            <a:r>
              <a:rPr lang="en-US" dirty="0" smtClean="0"/>
              <a:t>While Vernier seems to be sufficient, other analysis programs are being investigated</a:t>
            </a:r>
          </a:p>
        </p:txBody>
      </p:sp>
    </p:spTree>
    <p:extLst>
      <p:ext uri="{BB962C8B-B14F-4D97-AF65-F5344CB8AC3E}">
        <p14:creationId xmlns:p14="http://schemas.microsoft.com/office/powerpoint/2010/main" val="12283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539" y="868516"/>
            <a:ext cx="7958331" cy="1077229"/>
          </a:xfrm>
        </p:spPr>
        <p:txBody>
          <a:bodyPr/>
          <a:lstStyle/>
          <a:p>
            <a:pPr algn="l"/>
            <a:r>
              <a:rPr lang="en-US" dirty="0" smtClean="0"/>
              <a:t>400 fps</a:t>
            </a:r>
            <a:endParaRPr lang="en-US" dirty="0"/>
          </a:p>
        </p:txBody>
      </p:sp>
      <p:pic>
        <p:nvPicPr>
          <p:cNvPr id="4" name="all strings zoomed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8031" y="2024805"/>
            <a:ext cx="5567596" cy="31320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0" r="27826" b="21064"/>
          <a:stretch/>
        </p:blipFill>
        <p:spPr>
          <a:xfrm>
            <a:off x="7092677" y="300644"/>
            <a:ext cx="3687871" cy="3290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" t="32682" r="50031" b="25939"/>
          <a:stretch/>
        </p:blipFill>
        <p:spPr>
          <a:xfrm>
            <a:off x="7092677" y="3598804"/>
            <a:ext cx="3687871" cy="29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5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560" y="734484"/>
            <a:ext cx="7958331" cy="1077229"/>
          </a:xfrm>
        </p:spPr>
        <p:txBody>
          <a:bodyPr/>
          <a:lstStyle/>
          <a:p>
            <a:pPr algn="l"/>
            <a:r>
              <a:rPr lang="en-US" dirty="0" smtClean="0"/>
              <a:t>1000 fps</a:t>
            </a:r>
            <a:endParaRPr lang="en-US" dirty="0"/>
          </a:p>
        </p:txBody>
      </p:sp>
      <p:pic>
        <p:nvPicPr>
          <p:cNvPr id="4" name="D3BOW1 - HSV2 (Converted)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24606"/>
          <a:stretch/>
        </p:blipFill>
        <p:spPr>
          <a:xfrm>
            <a:off x="6194234" y="1007750"/>
            <a:ext cx="5041322" cy="53484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4" r="5920" b="5977"/>
          <a:stretch/>
        </p:blipFill>
        <p:spPr>
          <a:xfrm>
            <a:off x="1096451" y="1633118"/>
            <a:ext cx="5066255" cy="40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145" y="1885285"/>
            <a:ext cx="8625725" cy="399782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We purchased a cheaper full size cello so that we can do more with the body without worry</a:t>
            </a:r>
          </a:p>
          <a:p>
            <a:pPr lvl="1"/>
            <a:r>
              <a:rPr lang="en-US" sz="2400" dirty="0"/>
              <a:t>Differences in sound measurements will occur</a:t>
            </a:r>
          </a:p>
          <a:p>
            <a:pPr lvl="1"/>
            <a:r>
              <a:rPr lang="en-US" sz="2400" dirty="0"/>
              <a:t>Can adjust sound post to test differences </a:t>
            </a:r>
            <a:endParaRPr lang="en-US" sz="2400" dirty="0" smtClean="0"/>
          </a:p>
          <a:p>
            <a:pPr lvl="1"/>
            <a:r>
              <a:rPr lang="en-US" sz="2400" dirty="0" smtClean="0"/>
              <a:t>Connect </a:t>
            </a:r>
            <a:r>
              <a:rPr lang="en-US" sz="2400" dirty="0"/>
              <a:t>string data to body resonances</a:t>
            </a:r>
          </a:p>
          <a:p>
            <a:r>
              <a:rPr lang="en-US" sz="2400" dirty="0"/>
              <a:t>We have connected with Northwestern to schedule testing in an anechoic chamber</a:t>
            </a:r>
          </a:p>
          <a:p>
            <a:r>
              <a:rPr lang="en-US" sz="2400" dirty="0"/>
              <a:t>We are now versed in adjusting the sound post of a cello and can look at the resulting differences in </a:t>
            </a:r>
            <a:r>
              <a:rPr lang="en-US" sz="2400" dirty="0" smtClean="0"/>
              <a:t>resonances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00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635" y="482236"/>
            <a:ext cx="7958331" cy="1077229"/>
          </a:xfrm>
        </p:spPr>
        <p:txBody>
          <a:bodyPr/>
          <a:lstStyle/>
          <a:p>
            <a:r>
              <a:rPr lang="en-US" dirty="0" smtClean="0"/>
              <a:t>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221" y="311403"/>
            <a:ext cx="8418786" cy="3997828"/>
          </a:xfrm>
        </p:spPr>
        <p:txBody>
          <a:bodyPr/>
          <a:lstStyle/>
          <a:p>
            <a:r>
              <a:rPr lang="en-US" dirty="0" smtClean="0"/>
              <a:t>Logger Pro is available to most classroom settings</a:t>
            </a:r>
          </a:p>
          <a:p>
            <a:r>
              <a:rPr lang="en-US" dirty="0" smtClean="0"/>
              <a:t>Data analysis is an easy procedure</a:t>
            </a:r>
          </a:p>
          <a:p>
            <a:pPr lvl="1"/>
            <a:r>
              <a:rPr lang="en-US" dirty="0" smtClean="0"/>
              <a:t>Vernier provides a good informational article on adding tracking points</a:t>
            </a:r>
          </a:p>
          <a:p>
            <a:r>
              <a:rPr lang="en-US" dirty="0" smtClean="0"/>
              <a:t>Can reproduce the experiments described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83" y="3280763"/>
            <a:ext cx="5996164" cy="3118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r="61303" b="37318"/>
          <a:stretch/>
        </p:blipFill>
        <p:spPr>
          <a:xfrm>
            <a:off x="833561" y="3011213"/>
            <a:ext cx="424617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78</TotalTime>
  <Words>302</Words>
  <Application>Microsoft Macintosh PowerPoint</Application>
  <PresentationFormat>Widescreen</PresentationFormat>
  <Paragraphs>35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MS Shell Dlg 2</vt:lpstr>
      <vt:lpstr>Wingdings</vt:lpstr>
      <vt:lpstr>Wingdings 3</vt:lpstr>
      <vt:lpstr>Arial</vt:lpstr>
      <vt:lpstr>Madison</vt:lpstr>
      <vt:lpstr>Acoustic Cellos:  String and Body Resonances</vt:lpstr>
      <vt:lpstr>Summary</vt:lpstr>
      <vt:lpstr>Sound Radiation</vt:lpstr>
      <vt:lpstr>High Speed Video</vt:lpstr>
      <vt:lpstr>400 fps</vt:lpstr>
      <vt:lpstr>1000 fps</vt:lpstr>
      <vt:lpstr>Future Work</vt:lpstr>
      <vt:lpstr>In the Classroom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Younf</dc:creator>
  <cp:lastModifiedBy>Samantha Younf</cp:lastModifiedBy>
  <cp:revision>10</cp:revision>
  <dcterms:created xsi:type="dcterms:W3CDTF">2017-12-13T16:59:06Z</dcterms:created>
  <dcterms:modified xsi:type="dcterms:W3CDTF">2018-01-03T17:32:31Z</dcterms:modified>
</cp:coreProperties>
</file>